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0"/>
  </p:notesMasterIdLst>
  <p:handoutMasterIdLst>
    <p:handoutMasterId r:id="rId21"/>
  </p:handoutMasterIdLst>
  <p:sldIdLst>
    <p:sldId id="288" r:id="rId2"/>
    <p:sldId id="316" r:id="rId3"/>
    <p:sldId id="317" r:id="rId4"/>
    <p:sldId id="313" r:id="rId5"/>
    <p:sldId id="318" r:id="rId6"/>
    <p:sldId id="319" r:id="rId7"/>
    <p:sldId id="320" r:id="rId8"/>
    <p:sldId id="321" r:id="rId9"/>
    <p:sldId id="323" r:id="rId10"/>
    <p:sldId id="325" r:id="rId11"/>
    <p:sldId id="322" r:id="rId12"/>
    <p:sldId id="326" r:id="rId13"/>
    <p:sldId id="327" r:id="rId14"/>
    <p:sldId id="328" r:id="rId15"/>
    <p:sldId id="330" r:id="rId16"/>
    <p:sldId id="332" r:id="rId17"/>
    <p:sldId id="333" r:id="rId18"/>
    <p:sldId id="299" r:id="rId19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EE"/>
    <a:srgbClr val="BB4E11"/>
    <a:srgbClr val="28607E"/>
    <a:srgbClr val="013452"/>
    <a:srgbClr val="F2F2F2"/>
    <a:srgbClr val="FFFFFF"/>
    <a:srgbClr val="C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8055" autoAdjust="0"/>
  </p:normalViewPr>
  <p:slideViewPr>
    <p:cSldViewPr snapToGrid="0" showGuides="1">
      <p:cViewPr varScale="1">
        <p:scale>
          <a:sx n="55" d="100"/>
          <a:sy n="55" d="100"/>
        </p:scale>
        <p:origin x="104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74BD3DF-CE6C-1CBE-A4CC-97EA5A268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EC8D63-5521-5EEB-CA1D-8D3677E6CB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299B0-5CEE-4687-BF4C-95A28CFF805C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C549094-7443-ABD0-8D15-5FDD567B86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B85D46-1C6B-B2CC-A830-4373B46568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05F5A-8D3B-4E18-9D49-C486ABAA02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986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B711F-BB5E-4F8A-B156-0693A17A5B5F}" type="datetimeFigureOut">
              <a:rPr lang="sv-SE" smtClean="0"/>
              <a:t>2026-05-05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0CB3-5D35-4228-B766-F7964E27F8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3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79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Julia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273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Julia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67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65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5679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135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081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A642A-BDC8-67FC-03DF-40AF0140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21F24E1-5E0A-32FF-A0BF-2EE930DAF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3600B62-2B29-8C34-FAE4-A73F7FC3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Anna. Visst stöd från länsstyrelsen kring inlägg med bilder och text att använda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CC498A2-2FE6-734B-25B4-A96663EF5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443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302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19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747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80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66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0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83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318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116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40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95A6188-2FA2-4639-7232-C301DBE2ED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801EB36-8C60-6DBE-30BC-7FE80714A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21870E-024B-ABD1-B076-BA280CE9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Förnamn Efternamn / DATUM 20ÅR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D1006DF-AD9A-D2DD-62A5-7F84ABF24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1" y="4356100"/>
            <a:ext cx="5111751" cy="1638301"/>
          </a:xfrm>
          <a:prstGeom prst="rect">
            <a:avLst/>
          </a:prstGeom>
          <a:solidFill>
            <a:schemeClr val="accent5"/>
          </a:solidFill>
        </p:spPr>
        <p:txBody>
          <a:bodyPr lIns="342000" bIns="720000" anchor="b"/>
          <a:lstStyle>
            <a:lvl1pPr algn="l">
              <a:defRPr sz="48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37C1889E-41ED-85F9-5E3A-B63F8045DA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5327650"/>
            <a:ext cx="4572000" cy="4889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24CA6B4-0127-3F66-C8ED-9D4FB916B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5068C937-52B2-9BB2-3D69-EFB0342AF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557D487A-4BE9-F3AD-1D95-3E1D7317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5214938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0990C7AA-D659-023E-B6CB-F89977E570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800" y="879475"/>
            <a:ext cx="5110163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1A542C3-D2BE-DDA0-B3C8-A1C855CB7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E44BCD8-294C-4E50-893A-B1144AF3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25E07AA-3536-A0F7-2748-EDF355DC4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BCE0562-D3CD-BB9E-F95E-3B095958A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37470D30-533D-4E2B-D43D-7432FA042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43979E6-3AA4-48EF-D504-200AA87F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52141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1FAD616-8A56-97DE-75C1-D8A3424CB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E) Textsida fl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nummer 2">
            <a:extLst>
              <a:ext uri="{FF2B5EF4-FFF2-40B4-BE49-F238E27FC236}">
                <a16:creationId xmlns:a16="http://schemas.microsoft.com/office/drawing/2014/main" id="{523B2816-8E32-B626-5196-0E13ED6CA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66618821-B3C5-2FB7-AE01-6EAE6FDC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401200"/>
            <a:ext cx="6951174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00B7AC97-1141-1CF6-9F64-A438F6CC69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6300"/>
            <a:ext cx="3375025" cy="33797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10">
            <a:extLst>
              <a:ext uri="{FF2B5EF4-FFF2-40B4-BE49-F238E27FC236}">
                <a16:creationId xmlns:a16="http://schemas.microsoft.com/office/drawing/2014/main" id="{FC91629B-8D8C-2C03-C62E-6826A8C6ED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8763" y="4357848"/>
            <a:ext cx="1636712" cy="163655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9" name="Platshållare för bild 10">
            <a:extLst>
              <a:ext uri="{FF2B5EF4-FFF2-40B4-BE49-F238E27FC236}">
                <a16:creationId xmlns:a16="http://schemas.microsoft.com/office/drawing/2014/main" id="{BC2DE450-D1BB-55D8-C416-0ADD86B01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8663" y="4356100"/>
            <a:ext cx="1638300" cy="1636551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DA10A11E-D0A0-BC00-7E4E-BDFF87E285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9B5FC99-71BC-9404-4270-7B97B8A50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FFB25C67-7FCA-6CD7-CACD-C3703D3A8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346875E-4CBF-9DFC-5008-9B4DC1D30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6B47073-1E56-5C9B-B081-150F3E67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Platshållare för rubrik 1">
            <a:extLst>
              <a:ext uri="{FF2B5EF4-FFF2-40B4-BE49-F238E27FC236}">
                <a16:creationId xmlns:a16="http://schemas.microsoft.com/office/drawing/2014/main" id="{87978DA0-E794-AA9E-A4E0-0D721D3A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1174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BB152A6-3B61-1059-4F63-F18B24BCF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) Textsida stående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90F65177-E06B-6912-96D9-BE9D899C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B934BE1-AC23-E86B-B02D-D7554B33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8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0F7FAEE-FE1D-6706-7E04-4EB201DD24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1"/>
            <a:ext cx="4310062" cy="59944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7B76FD-BD64-0418-5F0A-92DB86F52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9ACCAEA-ECBB-35D9-AE23-678E719BC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210B69F-1848-D56F-B31F-0C6CFB5B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D7B725-EBE7-B0A1-01BF-EA0A4050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0D168C58-F3D6-DCD4-EEE9-25B627AA7C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7094A23F-CD40-E3C0-605C-389E60F2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4AEB40C-9750-F50C-7668-4D48E3267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) Textsida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08BFB0-7A1D-7A7D-E561-150A1DC8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7B749AF-087C-6CA1-CBAE-A3501B46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9D238293-041E-B9C8-9BF8-9DC59C5D7E88}"/>
              </a:ext>
            </a:extLst>
          </p:cNvPr>
          <p:cNvSpPr txBox="1">
            <a:spLocks/>
          </p:cNvSpPr>
          <p:nvPr userDrawn="1"/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398CFD5-AF59-BCE5-8D82-61CC34D1F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D21C32A-6A32-6071-DB32-365903C1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BFA4C05-96A6-FE56-717A-71C129A87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E4DAE0-01B8-D9D6-6B9A-354943125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15">
            <a:extLst>
              <a:ext uri="{FF2B5EF4-FFF2-40B4-BE49-F238E27FC236}">
                <a16:creationId xmlns:a16="http://schemas.microsoft.com/office/drawing/2014/main" id="{661DB213-6B49-EBF0-C31A-08FCCC18DB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4400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innehåll 15">
            <a:extLst>
              <a:ext uri="{FF2B5EF4-FFF2-40B4-BE49-F238E27FC236}">
                <a16:creationId xmlns:a16="http://schemas.microsoft.com/office/drawing/2014/main" id="{2038F490-D2A1-A006-3A6D-7D8BF8DC8F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8402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4">
            <a:extLst>
              <a:ext uri="{FF2B5EF4-FFF2-40B4-BE49-F238E27FC236}">
                <a16:creationId xmlns:a16="http://schemas.microsoft.com/office/drawing/2014/main" id="{E0E0F475-9C88-9424-B2C4-0EB9AB7A5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E219F03-0169-3F6A-6C0E-AD92570E8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2BFD7D-7BC8-B497-6968-85387E65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1AEBDD8-C297-3AEF-F9C9-47FF39A28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7510B31-362F-599C-6536-30DF4E63D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359DCA7-6B4D-27BD-2982-689CAEFF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01D1EA9-8E0D-4822-1DB1-85599A522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4">
            <a:extLst>
              <a:ext uri="{FF2B5EF4-FFF2-40B4-BE49-F238E27FC236}">
                <a16:creationId xmlns:a16="http://schemas.microsoft.com/office/drawing/2014/main" id="{0169EC38-FA70-D6EC-92BB-0E7FE586E0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E16E550-66C4-7225-57A2-A8DAE17C1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F7EB374B-3712-BB0E-21D2-B3841A853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2" y="879475"/>
            <a:ext cx="5109865" cy="3374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342000" bIns="1620000" anchor="b"/>
          <a:lstStyle>
            <a:lvl1pPr algn="l"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78D80272-C01B-C0B6-F335-A522281F7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72583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725674C-3850-3C2A-FF2F-BA3D860E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8"/>
            <a:ext cx="1634825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B5D036B-0983-CD73-24E6-18BCEAD2F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4" y="2618088"/>
            <a:ext cx="1638001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0F74E0F-EE9D-22A3-84D7-E6E172D2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5911" y="877027"/>
            <a:ext cx="1640577" cy="3379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5D30B52-D452-54B7-8347-023641E3D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5" y="877027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492395-B45A-1177-8A49-AD770F65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6100"/>
            <a:ext cx="1638000" cy="163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CDB4DBA-7F66-934D-87C1-829C1C4BF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4356101"/>
            <a:ext cx="1634825" cy="1639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61F1D11-1245-EC9C-F195-F31E82FC3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31" y="4677912"/>
            <a:ext cx="2312760" cy="9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) Förstasida/avsnittssida/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B7B3035-5EFB-79DA-DDF0-768D2175D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D95D54-15F6-5164-DFF1-D6CBC42D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8D69E6-E438-139B-02FC-366FB765FD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6301"/>
            <a:ext cx="5127137" cy="5116237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E4FF108-949D-C5F7-CEE0-EFA2FA766D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F9ECDAD-C1E0-4A63-C6E3-08D85A163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3D56087-EAB4-278E-1187-2BA3A293E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2638" y="4354538"/>
            <a:ext cx="1638000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EF72D08-15B6-ED09-66BA-4E7BC6AEC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06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A1A840-97A6-D285-0CBA-A07D9F66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DBC5D72-413A-CE08-527D-875FF1192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7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) Förstasida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5B322A-01E2-AA3E-F105-B3F95AB93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09F3841-5387-5F47-D421-2A0D9180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14102E3-9EDF-94E0-CA82-7DAE4536BE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3925" y="879475"/>
            <a:ext cx="5113338" cy="3374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6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6CC00185-21DD-7747-4EC9-57045812F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951545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92CBD9A-D843-3AA8-F899-C13475E42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925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BB49F5-DD2D-909E-E011-0FC01624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2237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89C84F5-EC95-6756-BFCB-F0C20159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2138" y="4356400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9363E2C-9184-31ED-A7C2-7CDAD3C6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43545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4CA4710-44C9-4FD7-DCA8-C2CF341C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43564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ECD3587-A5C6-CBC6-23BA-2DDF4CE20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2616227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185499C-B910-2928-6DC8-48684040A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3847607-77FA-21E4-FA8E-0686ED479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8747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8DCABA2-A5C6-125D-B469-A080365AF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8E2DBA1-9960-B90D-172C-2A29484B7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85E6B91-4318-5098-4768-EB9339E1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FAD200B-8BC7-151B-02CB-951F34703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2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) Förstasida fler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779172D-3D41-0133-9CCA-4C1923405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43AF17-5E06-A806-87D7-C891CC2C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72BCCB6-DC4C-5868-E22D-FEDDED2A27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9475"/>
            <a:ext cx="512762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480A7CD-BA0D-C27D-5ECF-4909DE3ADD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6512" cy="3376613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F6D064FC-D54E-ACC3-0065-194D87190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2C325F66-BF37-DA2F-84C2-4B52829330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693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D355D34E-1D8C-6845-E069-12E9CB3359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60649" y="4356100"/>
            <a:ext cx="1638301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15">
            <a:extLst>
              <a:ext uri="{FF2B5EF4-FFF2-40B4-BE49-F238E27FC236}">
                <a16:creationId xmlns:a16="http://schemas.microsoft.com/office/drawing/2014/main" id="{0D131055-5B88-78BC-7DCF-290D0EAF55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98962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2525354-0720-111A-76C7-1CC2419BC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E) Förstasida fler länsstyrel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29A6F4-B3A1-44F6-18E7-532523021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344D199-5251-33EA-98BA-AD041912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C6E9D93-8344-C7C6-84CA-B635DE481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093" y="879475"/>
            <a:ext cx="512539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3CC17BD-BA14-C2DB-2B6A-311D5623E6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5568" cy="337978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85A8AACD-ED4A-60A2-C91F-CF634B0AF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7F5A29D0-6025-E0D3-E9BE-6EC5759093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6106" y="4517464"/>
            <a:ext cx="4325938" cy="968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83F8BF0-C7FC-6FC7-9242-2092DF51D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9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) Förstasida utan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A84727C-8430-CE2A-B1EC-F24A2B1590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6374CDF-AFA0-3870-6AC9-25023C56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Förnamn Efternamn / DATUM 20ÅR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4C4C4D4-BF89-3B6D-7A31-46C0933E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342000" bIns="1476000" anchor="b"/>
          <a:lstStyle>
            <a:lvl1pPr algn="l">
              <a:defRPr sz="6000">
                <a:solidFill>
                  <a:sysClr val="windowText" lastClr="000000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2B19AF2F-B380-CE3F-679B-B0A543BC1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5295" y="282022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6F4D81-BA55-BE4F-7C88-1A3130F76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877244"/>
            <a:ext cx="1638000" cy="163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F78762-953E-8D40-4F52-553C27E6E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9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9FCC78B-53AD-AF61-E139-DAA576CD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877244"/>
            <a:ext cx="1638000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94CB504-2804-FF32-5F99-61405354F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3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589D8F0-9CB1-B61F-54A0-B918BFA8E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CE7AC4F6-7FED-8FD0-2AC8-B4DC6A6C13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892" y="1761884"/>
            <a:ext cx="10537200" cy="404230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C3AA1D3B-B049-EE57-284F-855280491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99" y="2401200"/>
            <a:ext cx="105372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719CE2-D9F7-CA1A-7139-FC8DB5B9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903770D-B458-B450-F23D-63E6A3EA0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A9BB266-A235-8F90-0EBC-22F41A3CA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AFE1544-97E9-2958-759B-5A707567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A6211768-5615-A09D-F491-ED85EB163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37513542-D801-7B01-8813-8D448AF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7" y="876301"/>
            <a:ext cx="10537200" cy="6504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7CA15F5-05B3-E823-2357-AA23B2DEA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1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) 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70869E41-CDEE-3DB9-32BF-510EA17CB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8D064D4-CAE9-9662-F856-DEC651A62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104400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D29898E-F54A-FA7A-CA43-1CB7A21D5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D78945D-658B-0AAA-FC54-0370AB3E6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F6D25E3-6F9E-41BF-AEFD-1C19EA151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C47C67-AC2F-476B-86BF-676298EDF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6E9F7A75-9D66-8398-0A2F-B8C91ED4F9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Platshållare för rubrik 1">
            <a:extLst>
              <a:ext uri="{FF2B5EF4-FFF2-40B4-BE49-F238E27FC236}">
                <a16:creationId xmlns:a16="http://schemas.microsoft.com/office/drawing/2014/main" id="{1A966598-FDAA-5FD2-8D8A-507B2680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44000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21CA136-1F61-49E4-4BA8-4BAB6497F0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A0DB6FC-5DAD-45C2-67A3-7A65DCCF8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3FA7A77-9852-872D-2E21-1C1F410E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7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1DAFDDD-933A-3DE6-38D7-52A4720876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9475"/>
            <a:ext cx="3375025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656EF47-088E-AFA6-5DBB-CC029426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1151E8-A498-C4DD-D60A-1CA9CA6A2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FF27ECA-A490-43F2-CA4B-100033B8F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EE1A7DD-EB84-E5CA-794A-9A39D90D3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5B75B37A-CCF0-6D8B-9143-17F1E0588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FC914CC-642F-4E08-AE57-B0567B96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FC6F19C-C1D3-2443-74BA-A20B7C1BE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21" y="6097588"/>
            <a:ext cx="3380542" cy="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53862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118" y="2401200"/>
            <a:ext cx="1053862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229842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10" r:id="rId8"/>
    <p:sldLayoutId id="2147483707" r:id="rId9"/>
    <p:sldLayoutId id="2147483708" r:id="rId10"/>
    <p:sldLayoutId id="2147483709" r:id="rId11"/>
    <p:sldLayoutId id="2147483711" r:id="rId12"/>
    <p:sldLayoutId id="2147483715" r:id="rId13"/>
    <p:sldLayoutId id="2147483712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04788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63" indent="-1873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76300" indent="-18097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5688" indent="-1619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9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1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10" pos="582">
          <p15:clr>
            <a:srgbClr val="A4A3A4"/>
          </p15:clr>
        </p15:guide>
        <p15:guide id="11" pos="1613">
          <p15:clr>
            <a:srgbClr val="A4A3A4"/>
          </p15:clr>
        </p15:guide>
        <p15:guide id="12" pos="1676">
          <p15:clr>
            <a:srgbClr val="A4A3A4"/>
          </p15:clr>
        </p15:guide>
        <p15:guide id="13" pos="2708">
          <p15:clr>
            <a:srgbClr val="A4A3A4"/>
          </p15:clr>
        </p15:guide>
        <p15:guide id="14" pos="2772">
          <p15:clr>
            <a:srgbClr val="A4A3A4"/>
          </p15:clr>
        </p15:guide>
        <p15:guide id="15" pos="3803">
          <p15:clr>
            <a:srgbClr val="A4A3A4"/>
          </p15:clr>
        </p15:guide>
        <p15:guide id="16" pos="3867">
          <p15:clr>
            <a:srgbClr val="A4A3A4"/>
          </p15:clr>
        </p15:guide>
        <p15:guide id="17" pos="4899" userDrawn="1">
          <p15:clr>
            <a:srgbClr val="A4A3A4"/>
          </p15:clr>
        </p15:guide>
        <p15:guide id="18" pos="4963" userDrawn="1">
          <p15:clr>
            <a:srgbClr val="A4A3A4"/>
          </p15:clr>
        </p15:guide>
        <p15:guide id="19" pos="5994" userDrawn="1">
          <p15:clr>
            <a:srgbClr val="A4A3A4"/>
          </p15:clr>
        </p15:guide>
        <p15:guide id="20" pos="6059" userDrawn="1">
          <p15:clr>
            <a:srgbClr val="A4A3A4"/>
          </p15:clr>
        </p15:guide>
        <p15:guide id="21" pos="7091" userDrawn="1">
          <p15:clr>
            <a:srgbClr val="A4A3A4"/>
          </p15:clr>
        </p15:guide>
        <p15:guide id="22" pos="7157" userDrawn="1">
          <p15:clr>
            <a:srgbClr val="A4A3A4"/>
          </p15:clr>
        </p15:guide>
        <p15:guide id="23" pos="51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ontaktvald.jonkoping@lansstyrelsen.s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onkoping@lansstyrelsen.s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hyperlink" Target="https://www.jajkpg.se/ett-jonkopings-lan-fritt-fran-vald/ansok-om-medel-for-orange-week-202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jkpg.se/ett-jonkopings-lan-fritt-fran-vald/orange-week-2026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hyperlink" Target="https://www.lansstyrelsen.se/jonkoping/om-oss/nyheter-och-press/nyhetsbrev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ontaktvald.jonkoping@lansstyrelsen.s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4D5F1930-0066-EA8C-D997-CBE037100F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1515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0DB80B5-F1D7-5FD0-C82E-D64FA8370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511" y="4356100"/>
            <a:ext cx="7757438" cy="1638301"/>
          </a:xfrm>
        </p:spPr>
        <p:txBody>
          <a:bodyPr/>
          <a:lstStyle/>
          <a:p>
            <a:r>
              <a:rPr lang="sv-SE" dirty="0"/>
              <a:t>Informationsträff 5 maj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B66A414E-985F-4E93-F401-1BE73A339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338" y="5327650"/>
            <a:ext cx="6367462" cy="488950"/>
          </a:xfrm>
        </p:spPr>
        <p:txBody>
          <a:bodyPr/>
          <a:lstStyle/>
          <a:p>
            <a:r>
              <a:rPr lang="sv-SE" dirty="0"/>
              <a:t>Orange </a:t>
            </a:r>
            <a:r>
              <a:rPr lang="sv-SE" dirty="0" err="1"/>
              <a:t>Week</a:t>
            </a:r>
            <a:r>
              <a:rPr lang="sv-SE" dirty="0"/>
              <a:t> 2026: 16-25 november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1E9A8E4-98D6-84F5-11DE-92EC2C4C0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63" y="4356778"/>
            <a:ext cx="1637623" cy="16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94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D1D6E-D0C5-60E1-AAD7-344A8681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isa källbilden">
            <a:extLst>
              <a:ext uri="{FF2B5EF4-FFF2-40B4-BE49-F238E27FC236}">
                <a16:creationId xmlns:a16="http://schemas.microsoft.com/office/drawing/2014/main" id="{FE088307-6AE1-6070-C194-C2524AD11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r="4546" b="2"/>
          <a:stretch/>
        </p:blipFill>
        <p:spPr bwMode="auto">
          <a:xfrm>
            <a:off x="5736600" y="4310891"/>
            <a:ext cx="2046541" cy="15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FACC0C8C-544F-95A2-221A-EA86DD2D1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2059731"/>
            <a:ext cx="6540676" cy="3600000"/>
          </a:xfrm>
        </p:spPr>
        <p:txBody>
          <a:bodyPr/>
          <a:lstStyle/>
          <a:p>
            <a:r>
              <a:rPr lang="sv-SE" noProof="0" dirty="0"/>
              <a:t>Belysning av byggnader, offentliga platser eller andra centrala uttryck är ett effektivt sätt att nå ut</a:t>
            </a:r>
          </a:p>
          <a:p>
            <a:r>
              <a:rPr lang="sv-SE" noProof="0" dirty="0"/>
              <a:t>Länsstyrelsen kommer att belysa sin fasad även i år</a:t>
            </a:r>
          </a:p>
          <a:p>
            <a:endParaRPr lang="sv-SE" noProof="0" dirty="0"/>
          </a:p>
          <a:p>
            <a:pPr marL="0" indent="0">
              <a:buNone/>
            </a:pPr>
            <a:r>
              <a:rPr lang="sv-SE" b="1" noProof="0" dirty="0"/>
              <a:t>Finns det fler platser för belysning</a:t>
            </a:r>
            <a:br>
              <a:rPr lang="sv-SE" b="1" noProof="0" dirty="0"/>
            </a:br>
            <a:r>
              <a:rPr lang="sv-SE" b="1" noProof="0" dirty="0"/>
              <a:t>och flaggning i länet?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2E94101E-CBA9-3A2A-B224-5AA0DE90B2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1397" r="2069" b="18011"/>
          <a:stretch>
            <a:fillRect/>
          </a:stretch>
        </p:blipFill>
        <p:spPr>
          <a:xfrm>
            <a:off x="7882891" y="360648"/>
            <a:ext cx="4309109" cy="5536278"/>
          </a:xfrm>
          <a:prstGeom prst="rect">
            <a:avLst/>
          </a:prstGeo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259D63AA-27D5-9DF6-6AB3-60D969B6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143740" cy="1404000"/>
          </a:xfrm>
        </p:spPr>
        <p:txBody>
          <a:bodyPr anchor="t">
            <a:normAutofit/>
          </a:bodyPr>
          <a:lstStyle/>
          <a:p>
            <a:r>
              <a:rPr lang="sv-SE" sz="4400" dirty="0"/>
              <a:t>Belysning och flaggor</a:t>
            </a:r>
          </a:p>
        </p:txBody>
      </p:sp>
    </p:spTree>
    <p:extLst>
      <p:ext uri="{BB962C8B-B14F-4D97-AF65-F5344CB8AC3E}">
        <p14:creationId xmlns:p14="http://schemas.microsoft.com/office/powerpoint/2010/main" val="406666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0C27-2005-C529-959C-D1C66828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3D4FB08-BB66-50F5-7448-069C2FC7F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54" y="2597970"/>
            <a:ext cx="6954838" cy="3600000"/>
          </a:xfrm>
        </p:spPr>
        <p:txBody>
          <a:bodyPr/>
          <a:lstStyle/>
          <a:p>
            <a:r>
              <a:rPr lang="sv-SE" sz="1800" dirty="0"/>
              <a:t>Aktiviteten ska bidra till länets gemensamma vision:</a:t>
            </a:r>
            <a:br>
              <a:rPr lang="sv-SE" sz="1800" dirty="0"/>
            </a:br>
            <a:r>
              <a:rPr lang="sv-SE" sz="1800" i="1" dirty="0"/>
              <a:t>Ett Jönköpings län fritt från våld</a:t>
            </a:r>
          </a:p>
          <a:p>
            <a:r>
              <a:rPr lang="sv-SE" sz="1800" dirty="0"/>
              <a:t>Den ska vara kostnadsfri och tillgänglig för allmänheten</a:t>
            </a:r>
          </a:p>
          <a:p>
            <a:r>
              <a:rPr lang="sv-SE" sz="1800" dirty="0"/>
              <a:t>Den kan vara fysisk, digital eller hybrid</a:t>
            </a:r>
          </a:p>
          <a:p>
            <a:r>
              <a:rPr lang="sv-SE" sz="1800" dirty="0"/>
              <a:t>Möjligt att boka möte med oss för att bolla idéer</a:t>
            </a:r>
            <a:br>
              <a:rPr lang="sv-SE" sz="1800" dirty="0"/>
            </a:br>
            <a:r>
              <a:rPr lang="sv-SE" sz="1800" dirty="0"/>
              <a:t>– mejla kontaktvald.jonkoping@lansstyrelsen.se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877ACE6-C732-2883-8820-AE2AFFE5CF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6042" r="26042"/>
          <a:stretch/>
        </p:blipFill>
        <p:spPr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A5869A63-45C3-6CC3-A5E8-BE69A93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0" y="856800"/>
            <a:ext cx="6954045" cy="1404000"/>
          </a:xfrm>
        </p:spPr>
        <p:txBody>
          <a:bodyPr/>
          <a:lstStyle/>
          <a:p>
            <a:r>
              <a:rPr lang="sv-SE" dirty="0"/>
              <a:t>Tips och råd för att arrangera aktivitet</a:t>
            </a:r>
          </a:p>
        </p:txBody>
      </p:sp>
    </p:spTree>
    <p:extLst>
      <p:ext uri="{BB962C8B-B14F-4D97-AF65-F5344CB8AC3E}">
        <p14:creationId xmlns:p14="http://schemas.microsoft.com/office/powerpoint/2010/main" val="328676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3CA6F-9594-8944-1BC5-7E0EA31A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92CCB51-BB4F-F69A-21D8-E957AAA1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45" y="2401200"/>
            <a:ext cx="6333484" cy="3600000"/>
          </a:xfrm>
        </p:spPr>
        <p:txBody>
          <a:bodyPr/>
          <a:lstStyle/>
          <a:p>
            <a:r>
              <a:rPr lang="sv-SE" dirty="0"/>
              <a:t>Anmäl era aktiviteter till oss senast 10 november: </a:t>
            </a:r>
            <a:r>
              <a:rPr lang="sv-SE" dirty="0">
                <a:hlinkClick r:id="rId3"/>
              </a:rPr>
              <a:t>kontaktvald.jonkoping@lansstyrelsen.se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b="1" dirty="0"/>
              <a:t>Information vi behöver</a:t>
            </a:r>
            <a:br>
              <a:rPr lang="sv-SE" dirty="0"/>
            </a:br>
            <a:r>
              <a:rPr lang="sv-SE" sz="1800" dirty="0"/>
              <a:t>- Rubrik/Namn på aktivitet</a:t>
            </a:r>
            <a:br>
              <a:rPr lang="sv-SE" sz="1800" dirty="0"/>
            </a:br>
            <a:r>
              <a:rPr lang="sv-SE" sz="1800" dirty="0"/>
              <a:t>- Datum och tid</a:t>
            </a:r>
            <a:br>
              <a:rPr lang="sv-SE" sz="1800" dirty="0"/>
            </a:br>
            <a:r>
              <a:rPr lang="sv-SE" sz="1800" dirty="0"/>
              <a:t>- Plats</a:t>
            </a:r>
            <a:br>
              <a:rPr lang="sv-SE" sz="1800" dirty="0"/>
            </a:br>
            <a:r>
              <a:rPr lang="sv-SE" sz="1800" dirty="0"/>
              <a:t>- Arrangör</a:t>
            </a:r>
            <a:br>
              <a:rPr lang="sv-SE" sz="1800" dirty="0"/>
            </a:br>
            <a:r>
              <a:rPr lang="sv-SE" sz="1800" dirty="0"/>
              <a:t>- Målgrupp</a:t>
            </a:r>
            <a:br>
              <a:rPr lang="sv-SE" sz="1800" dirty="0"/>
            </a:br>
            <a:r>
              <a:rPr lang="sv-SE" sz="1800" dirty="0"/>
              <a:t>(- Eventuell föreläsare)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951A872-13A1-2F8F-C5F0-3DCB31AE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/>
          <a:lstStyle/>
          <a:p>
            <a:r>
              <a:rPr lang="sv-SE" dirty="0"/>
              <a:t>Gemensamt program på </a:t>
            </a:r>
            <a:r>
              <a:rPr lang="sv-SE" dirty="0" err="1"/>
              <a:t>JäJ</a:t>
            </a:r>
            <a:r>
              <a:rPr lang="sv-SE" dirty="0"/>
              <a:t> (jajkpg.se)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73ADD4-1D98-E980-5CFF-FD8B76CF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229" y="121214"/>
            <a:ext cx="2380021" cy="23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43C38FB-22E6-D1B3-4CAD-B4577FD66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884" y="2810490"/>
            <a:ext cx="5028928" cy="3190710"/>
          </a:xfrm>
          <a:prstGeom prst="rect">
            <a:avLst/>
          </a:prstGeom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BA86C5E8-956B-4B05-DFF0-03E2F05ABD8E}"/>
              </a:ext>
            </a:extLst>
          </p:cNvPr>
          <p:cNvSpPr/>
          <p:nvPr/>
        </p:nvSpPr>
        <p:spPr>
          <a:xfrm>
            <a:off x="7824695" y="2181694"/>
            <a:ext cx="2003258" cy="1149015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Passa på att synliggöra din aktivitet här!</a:t>
            </a:r>
          </a:p>
        </p:txBody>
      </p:sp>
    </p:spTree>
    <p:extLst>
      <p:ext uri="{BB962C8B-B14F-4D97-AF65-F5344CB8AC3E}">
        <p14:creationId xmlns:p14="http://schemas.microsoft.com/office/powerpoint/2010/main" val="360923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C379C-4D4D-C5E1-B2C7-CF5551002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56CAB74-D570-DFD1-85A0-5F900187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60147"/>
            <a:ext cx="6828541" cy="890612"/>
          </a:xfrm>
        </p:spPr>
        <p:txBody>
          <a:bodyPr numCol="1"/>
          <a:lstStyle/>
          <a:p>
            <a:pPr marL="285750" indent="-285750"/>
            <a:r>
              <a:rPr lang="sv-SE" dirty="0"/>
              <a:t>Materialet är kostnadsfritt</a:t>
            </a:r>
          </a:p>
          <a:p>
            <a:pPr marL="285750" indent="-285750"/>
            <a:r>
              <a:rPr lang="sv-SE" dirty="0"/>
              <a:t>Kan beställas under perioden 19 augusti – 23 oktober</a:t>
            </a:r>
            <a:endParaRPr lang="sv-SE" dirty="0">
              <a:highlight>
                <a:srgbClr val="FFFF00"/>
              </a:highlight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ECD7444-10A3-D504-0AA0-4C7271BA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8164359" cy="890611"/>
          </a:xfrm>
        </p:spPr>
        <p:txBody>
          <a:bodyPr/>
          <a:lstStyle/>
          <a:p>
            <a:r>
              <a:rPr lang="sv-SE" dirty="0"/>
              <a:t>Beställa profilmaterial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795FA5-5255-0AA1-4C47-268A528B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06" y="1832899"/>
            <a:ext cx="4326194" cy="3348390"/>
          </a:xfrm>
          <a:prstGeom prst="rect">
            <a:avLst/>
          </a:prstGeom>
        </p:spPr>
      </p:pic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7954864C-B2C7-BC6C-0FC0-A69B90B2581A}"/>
              </a:ext>
            </a:extLst>
          </p:cNvPr>
          <p:cNvSpPr/>
          <p:nvPr/>
        </p:nvSpPr>
        <p:spPr>
          <a:xfrm>
            <a:off x="822325" y="3194218"/>
            <a:ext cx="6116860" cy="19870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Nyckelband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Reflexband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Ordensband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Novellsamlingen </a:t>
            </a:r>
            <a:r>
              <a:rPr lang="sv-SE" i="1" dirty="0"/>
              <a:t>Två sidor av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Informationsbroschyrer till våldsutsatta respektive våldsutövare om stöd som finns att få i länet</a:t>
            </a:r>
          </a:p>
        </p:txBody>
      </p:sp>
    </p:spTree>
    <p:extLst>
      <p:ext uri="{BB962C8B-B14F-4D97-AF65-F5344CB8AC3E}">
        <p14:creationId xmlns:p14="http://schemas.microsoft.com/office/powerpoint/2010/main" val="212522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B0C99-D89D-2F2F-76B7-AAC692FDF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D5688A1-1033-E6E8-0B16-E4870A5D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2" y="1985563"/>
            <a:ext cx="6954838" cy="3600000"/>
          </a:xfrm>
        </p:spPr>
        <p:txBody>
          <a:bodyPr/>
          <a:lstStyle/>
          <a:p>
            <a:r>
              <a:rPr lang="sv-SE" dirty="0"/>
              <a:t>Region, kommuner och civilsamhällesorganisationer kan ansöka om medel till aktiviteter</a:t>
            </a:r>
          </a:p>
          <a:p>
            <a:r>
              <a:rPr lang="sv-SE" dirty="0"/>
              <a:t>Summa att fördela för 2026 är 130 000 kronor</a:t>
            </a:r>
          </a:p>
          <a:p>
            <a:r>
              <a:rPr lang="sv-SE" dirty="0"/>
              <a:t>Medlen syftar till att stimulera insatser och aktiviteter som riktar sig till länets invånare och bidrar till att öka kunskap och förmåga att upptäcka och motverka våld</a:t>
            </a:r>
          </a:p>
          <a:p>
            <a:r>
              <a:rPr lang="sv-SE" dirty="0"/>
              <a:t>Prioriteringar är aktiviteter som rör årets tema samtycke samt aktiviteter som arrangeras av, tillsammans med eller för civilsamhället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B624BD2-1F39-27E2-56E2-69FB0270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872898"/>
          </a:xfrm>
        </p:spPr>
        <p:txBody>
          <a:bodyPr/>
          <a:lstStyle/>
          <a:p>
            <a:r>
              <a:rPr lang="sv-SE" dirty="0"/>
              <a:t>Utlysning av medel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E8BD78-87B2-7A39-948C-D412575879D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r="261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BCE7-1D89-1697-4837-29AEB3BA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4882F3A-6CD9-CE2F-5846-B485DAE5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2" y="2394401"/>
            <a:ext cx="6954838" cy="3600000"/>
          </a:xfrm>
        </p:spPr>
        <p:txBody>
          <a:bodyPr/>
          <a:lstStyle/>
          <a:p>
            <a:r>
              <a:rPr lang="sv-SE" dirty="0"/>
              <a:t>Skicka in din ansökan senast 5 juni (max 20 000kr)</a:t>
            </a:r>
          </a:p>
          <a:p>
            <a:r>
              <a:rPr lang="sv-SE" dirty="0"/>
              <a:t>Beslut meddelas senast 16 juni</a:t>
            </a:r>
          </a:p>
          <a:p>
            <a:r>
              <a:rPr lang="sv-SE" dirty="0"/>
              <a:t>Ansökan skickas i PDF-format via mejl till </a:t>
            </a:r>
            <a:r>
              <a:rPr lang="sv-SE" dirty="0">
                <a:hlinkClick r:id="rId3"/>
              </a:rPr>
              <a:t>jonkoping@lansstyrelsen.se</a:t>
            </a:r>
            <a:endParaRPr lang="sv-SE" dirty="0"/>
          </a:p>
          <a:p>
            <a:r>
              <a:rPr lang="sv-SE" dirty="0"/>
              <a:t>Mer information om vad ansökan ska innehålla hittar du på webbplats JäJ:</a:t>
            </a:r>
            <a:br>
              <a:rPr lang="sv-SE" dirty="0"/>
            </a:br>
            <a:r>
              <a:rPr lang="sv-SE" dirty="0">
                <a:hlinkClick r:id="rId4"/>
              </a:rPr>
              <a:t>Ansök om medel för Orange Week 2026 - </a:t>
            </a:r>
            <a:r>
              <a:rPr lang="sv-SE" dirty="0" err="1">
                <a:hlinkClick r:id="rId4"/>
              </a:rPr>
              <a:t>Jäj</a:t>
            </a:r>
            <a:r>
              <a:rPr lang="sv-SE" dirty="0">
                <a:hlinkClick r:id="rId4"/>
              </a:rPr>
              <a:t>! För ett jämställt Jönköpings län</a:t>
            </a:r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5C49C2E4-0BCF-156C-0152-DF53923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/>
          <a:lstStyle/>
          <a:p>
            <a:r>
              <a:rPr lang="sv-SE" dirty="0"/>
              <a:t>Att ansöka om medel för en aktivitet</a:t>
            </a:r>
          </a:p>
        </p:txBody>
      </p:sp>
      <p:pic>
        <p:nvPicPr>
          <p:cNvPr id="15" name="Platshållare för bild 14">
            <a:extLst>
              <a:ext uri="{FF2B5EF4-FFF2-40B4-BE49-F238E27FC236}">
                <a16:creationId xmlns:a16="http://schemas.microsoft.com/office/drawing/2014/main" id="{616A11CA-3B9F-C697-2C5D-2F9554F5B6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6042" r="260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064A8-9608-A580-6D68-1BA64477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852978E-7725-7A0B-F41E-16A760A6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723556" cy="3600000"/>
          </a:xfrm>
        </p:spPr>
        <p:txBody>
          <a:bodyPr/>
          <a:lstStyle/>
          <a:p>
            <a:r>
              <a:rPr lang="sv-SE" dirty="0"/>
              <a:t>Sprid länken till informationssidan på </a:t>
            </a:r>
            <a:r>
              <a:rPr lang="sv-SE" dirty="0" err="1"/>
              <a:t>JäJ</a:t>
            </a:r>
            <a:endParaRPr lang="sv-SE" dirty="0"/>
          </a:p>
          <a:p>
            <a:r>
              <a:rPr lang="sv-SE" dirty="0"/>
              <a:t>Skapa nyheter och inlägg på till exempel Intranät, sociala medier, webbplatser m.m.</a:t>
            </a:r>
          </a:p>
          <a:p>
            <a:r>
              <a:rPr lang="sv-SE" dirty="0"/>
              <a:t>Skriv ut affischer och sätt upp på platser där du vill sprida informationen</a:t>
            </a:r>
          </a:p>
          <a:p>
            <a:r>
              <a:rPr lang="sv-SE" dirty="0"/>
              <a:t>Lägg in en informationspunkt på personalmöte, arbetsplatsträffar m.m.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91494E0-4B77-B293-0811-80D2C3E0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143959" cy="1404000"/>
          </a:xfrm>
        </p:spPr>
        <p:txBody>
          <a:bodyPr/>
          <a:lstStyle/>
          <a:p>
            <a:r>
              <a:rPr lang="sv-SE" dirty="0"/>
              <a:t>Sprid information och program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52F800B6-A698-E682-C99A-42466BCB36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6014" r="2601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6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C9B8D-BE31-2E0F-51F4-DF317CBE1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1B5B64F-BE99-2234-33D9-7FBF36780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7" cy="3600000"/>
          </a:xfrm>
        </p:spPr>
        <p:txBody>
          <a:bodyPr>
            <a:normAutofit/>
          </a:bodyPr>
          <a:lstStyle/>
          <a:p>
            <a:r>
              <a:rPr lang="sv-SE" dirty="0"/>
              <a:t>Information om Orange </a:t>
            </a:r>
            <a:r>
              <a:rPr lang="sv-SE" dirty="0" err="1"/>
              <a:t>Week</a:t>
            </a:r>
            <a:r>
              <a:rPr lang="sv-SE" dirty="0"/>
              <a:t> på </a:t>
            </a:r>
            <a:r>
              <a:rPr lang="sv-SE" dirty="0" err="1"/>
              <a:t>JäJ</a:t>
            </a:r>
            <a:r>
              <a:rPr lang="sv-SE" dirty="0"/>
              <a:t>:</a:t>
            </a:r>
            <a:br>
              <a:rPr lang="sv-SE" dirty="0"/>
            </a:br>
            <a:r>
              <a:rPr lang="sv-SE" sz="1800" dirty="0">
                <a:hlinkClick r:id="rId3"/>
              </a:rPr>
              <a:t>Orange </a:t>
            </a:r>
            <a:r>
              <a:rPr lang="sv-SE" sz="1800" dirty="0" err="1">
                <a:hlinkClick r:id="rId3"/>
              </a:rPr>
              <a:t>Week</a:t>
            </a:r>
            <a:r>
              <a:rPr lang="sv-SE" sz="1800" dirty="0">
                <a:hlinkClick r:id="rId3"/>
              </a:rPr>
              <a:t> 2026 - </a:t>
            </a:r>
            <a:r>
              <a:rPr lang="sv-SE" sz="1800" dirty="0" err="1">
                <a:hlinkClick r:id="rId3"/>
              </a:rPr>
              <a:t>Jäj</a:t>
            </a:r>
            <a:r>
              <a:rPr lang="sv-SE" sz="1800" dirty="0">
                <a:hlinkClick r:id="rId3"/>
              </a:rPr>
              <a:t>! För ett jämställt Jönköpings län</a:t>
            </a:r>
            <a:br>
              <a:rPr lang="sv-SE" dirty="0"/>
            </a:br>
            <a:endParaRPr lang="sv-SE" dirty="0"/>
          </a:p>
          <a:p>
            <a:r>
              <a:rPr lang="sv-SE" dirty="0"/>
              <a:t>Prenumerera på vårt nyhetsbrev, längst ned här:</a:t>
            </a:r>
            <a:br>
              <a:rPr lang="sv-SE" dirty="0"/>
            </a:br>
            <a:r>
              <a:rPr lang="sv-SE" dirty="0">
                <a:hlinkClick r:id="rId4"/>
              </a:rPr>
              <a:t>Nyhetsbrev | Länsstyrelsen Jönköping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Följ </a:t>
            </a:r>
            <a:r>
              <a:rPr lang="sv-SE" dirty="0" err="1"/>
              <a:t>JäJ</a:t>
            </a:r>
            <a:r>
              <a:rPr lang="sv-SE" dirty="0"/>
              <a:t> på </a:t>
            </a:r>
            <a:r>
              <a:rPr lang="sv-SE" dirty="0" err="1"/>
              <a:t>Instagram</a:t>
            </a:r>
            <a:r>
              <a:rPr lang="sv-SE" dirty="0"/>
              <a:t>: </a:t>
            </a:r>
            <a:r>
              <a:rPr lang="sv-SE" dirty="0" err="1"/>
              <a:t>jajkpg</a:t>
            </a:r>
            <a:endParaRPr lang="sv-SE" dirty="0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CCE740F0-4030-E86A-5A66-0B3B181D36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r="12615"/>
          <a:stretch/>
        </p:blipFill>
        <p:spPr>
          <a:xfrm>
            <a:off x="7881938" y="879500"/>
            <a:ext cx="3375025" cy="5114874"/>
          </a:xfr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70FE5F92-235E-EE79-B387-8C3EED464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87530"/>
            <a:ext cx="6954045" cy="1404000"/>
          </a:xfrm>
        </p:spPr>
        <p:txBody>
          <a:bodyPr anchor="t">
            <a:normAutofit/>
          </a:bodyPr>
          <a:lstStyle/>
          <a:p>
            <a:r>
              <a:rPr lang="sv-SE" sz="4400" dirty="0"/>
              <a:t>Ytterligare information</a:t>
            </a:r>
          </a:p>
        </p:txBody>
      </p:sp>
    </p:spTree>
    <p:extLst>
      <p:ext uri="{BB962C8B-B14F-4D97-AF65-F5344CB8AC3E}">
        <p14:creationId xmlns:p14="http://schemas.microsoft.com/office/powerpoint/2010/main" val="390746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3CBF0E-8F5E-DE87-5C68-7A506B155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512" y="879475"/>
            <a:ext cx="5109865" cy="3374725"/>
          </a:xfrm>
        </p:spPr>
        <p:txBody>
          <a:bodyPr/>
          <a:lstStyle/>
          <a:p>
            <a:r>
              <a:rPr lang="sv-SE"/>
              <a:t>Kontakt</a:t>
            </a:r>
            <a:endParaRPr lang="sv-SE" dirty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D71B8F47-D9D8-EBA7-13CF-74DB2C77B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1800" dirty="0"/>
              <a:t>Anna Alm Mårtensson &amp; Julia Lagerkvist</a:t>
            </a:r>
          </a:p>
          <a:p>
            <a:r>
              <a:rPr lang="sv-SE" sz="1600" dirty="0">
                <a:solidFill>
                  <a:schemeClr val="accent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kontaktvald.jonkoping@lansstyrelsen.se</a:t>
            </a:r>
            <a:endParaRPr lang="sv-SE" sz="160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6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2FC58-81B6-C91E-7B0C-BE235C69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C5D558-4A63-5779-DEEA-CF04AC7BC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8" cy="3600000"/>
          </a:xfrm>
        </p:spPr>
        <p:txBody>
          <a:bodyPr>
            <a:normAutofit/>
          </a:bodyPr>
          <a:lstStyle/>
          <a:p>
            <a:r>
              <a:rPr lang="sv-SE" b="1" dirty="0"/>
              <a:t>Orange the World </a:t>
            </a:r>
            <a:r>
              <a:rPr lang="sv-SE" dirty="0"/>
              <a:t>– Initiativ av UN </a:t>
            </a:r>
            <a:r>
              <a:rPr lang="sv-SE" dirty="0" err="1"/>
              <a:t>Woman</a:t>
            </a:r>
            <a:endParaRPr lang="sv-SE" dirty="0"/>
          </a:p>
          <a:p>
            <a:r>
              <a:rPr lang="sv-SE" b="1" dirty="0"/>
              <a:t>Orange Day (25 november) </a:t>
            </a:r>
            <a:r>
              <a:rPr lang="sv-SE" dirty="0"/>
              <a:t>– FN:s internationella dag för avskaffandet av våld mot kvinnor</a:t>
            </a:r>
          </a:p>
          <a:p>
            <a:r>
              <a:rPr lang="sv-SE" b="1" dirty="0"/>
              <a:t>En vecka fri från våld </a:t>
            </a:r>
            <a:r>
              <a:rPr lang="sv-SE" dirty="0"/>
              <a:t>– Initiativ av </a:t>
            </a:r>
            <a:r>
              <a:rPr lang="sv-SE" dirty="0" err="1"/>
              <a:t>Unizon</a:t>
            </a:r>
            <a:r>
              <a:rPr lang="sv-SE" dirty="0"/>
              <a:t>, MÄN, MUCF, SKR och Länsstyrelserna</a:t>
            </a:r>
          </a:p>
          <a:p>
            <a:r>
              <a:rPr lang="sv-SE" b="1" dirty="0"/>
              <a:t>Ett Jönköpings län fritt från våld </a:t>
            </a:r>
            <a:r>
              <a:rPr lang="sv-SE" dirty="0"/>
              <a:t>– Länets vision</a:t>
            </a:r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AA896D8A-9E0F-1B4D-3AE6-0B28D39B40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3110" r="8896"/>
          <a:stretch>
            <a:fillRect/>
          </a:stretch>
        </p:blipFill>
        <p:spPr>
          <a:xfrm>
            <a:off x="7881938" y="1"/>
            <a:ext cx="4310062" cy="5994400"/>
          </a:xfrm>
          <a:prstGeom prst="rect">
            <a:avLst/>
          </a:prstGeo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02F0D163-0570-B689-A1A3-17344416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40" y="673269"/>
            <a:ext cx="6954045" cy="1404000"/>
          </a:xfrm>
        </p:spPr>
        <p:txBody>
          <a:bodyPr anchor="t">
            <a:normAutofit fontScale="90000"/>
          </a:bodyPr>
          <a:lstStyle/>
          <a:p>
            <a:r>
              <a:rPr lang="sv-SE" sz="4400" dirty="0"/>
              <a:t>Orange </a:t>
            </a:r>
            <a:r>
              <a:rPr lang="sv-SE" sz="4400" dirty="0" err="1"/>
              <a:t>Week</a:t>
            </a:r>
            <a:r>
              <a:rPr lang="sv-SE" sz="4400" dirty="0"/>
              <a:t> i världen, Sverige och Jönköpings län</a:t>
            </a:r>
          </a:p>
        </p:txBody>
      </p:sp>
    </p:spTree>
    <p:extLst>
      <p:ext uri="{BB962C8B-B14F-4D97-AF65-F5344CB8AC3E}">
        <p14:creationId xmlns:p14="http://schemas.microsoft.com/office/powerpoint/2010/main" val="199498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555A25A-9706-1D97-D23E-68EBB4D23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2218320"/>
            <a:ext cx="6547950" cy="360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Orange </a:t>
            </a:r>
            <a:r>
              <a:rPr lang="sv-SE" dirty="0" err="1"/>
              <a:t>Week</a:t>
            </a:r>
            <a:r>
              <a:rPr lang="sv-SE" dirty="0"/>
              <a:t> är en vecka som vi arrangerar </a:t>
            </a:r>
            <a:r>
              <a:rPr lang="sv-SE" b="1" dirty="0"/>
              <a:t>tillsammans</a:t>
            </a:r>
            <a:r>
              <a:rPr lang="sv-SE" dirty="0"/>
              <a:t> i Jönköpings län</a:t>
            </a:r>
          </a:p>
          <a:p>
            <a:pPr>
              <a:lnSpc>
                <a:spcPct val="100000"/>
              </a:lnSpc>
            </a:pPr>
            <a:r>
              <a:rPr lang="sv-SE" dirty="0"/>
              <a:t>Syftet är att sprida kunskap och skapa engagemang till de som bor och arbetar här</a:t>
            </a:r>
          </a:p>
          <a:p>
            <a:pPr>
              <a:lnSpc>
                <a:spcPct val="100000"/>
              </a:lnSpc>
            </a:pPr>
            <a:r>
              <a:rPr lang="sv-SE" dirty="0"/>
              <a:t>En möjlighet att synliggöra de verksamheter som finns i länet</a:t>
            </a:r>
          </a:p>
          <a:p>
            <a:pPr>
              <a:lnSpc>
                <a:spcPct val="100000"/>
              </a:lnSpc>
            </a:pPr>
            <a:r>
              <a:rPr lang="sv-SE" dirty="0"/>
              <a:t>Sprida budskapet att det finns stöd och skydd att få</a:t>
            </a:r>
          </a:p>
          <a:p>
            <a:pPr>
              <a:lnSpc>
                <a:spcPct val="100000"/>
              </a:lnSpc>
            </a:pPr>
            <a:r>
              <a:rPr lang="sv-SE" b="1" dirty="0"/>
              <a:t>Enad kraft </a:t>
            </a:r>
            <a:r>
              <a:rPr lang="sv-SE" dirty="0"/>
              <a:t>– människor över hela världen gör detta tillsammans!</a:t>
            </a:r>
          </a:p>
          <a:p>
            <a:pPr>
              <a:lnSpc>
                <a:spcPct val="100000"/>
              </a:lnSpc>
            </a:pPr>
            <a:endParaRPr lang="sv-SE" dirty="0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5416522D-21EE-E913-3187-A25DC8EA26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r="31036"/>
          <a:stretch/>
        </p:blipFill>
        <p:spPr>
          <a:xfrm>
            <a:off x="7881938" y="4"/>
            <a:ext cx="4310062" cy="5994394"/>
          </a:xfr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0F88E97E-9375-80DE-1200-FF2766B3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 anchor="t">
            <a:normAutofit/>
          </a:bodyPr>
          <a:lstStyle/>
          <a:p>
            <a:r>
              <a:rPr lang="sv-SE" sz="4400"/>
              <a:t>Varför Orange </a:t>
            </a:r>
            <a:r>
              <a:rPr lang="sv-SE" sz="4400" err="1"/>
              <a:t>Week</a:t>
            </a:r>
            <a:r>
              <a:rPr lang="sv-SE" sz="4400"/>
              <a:t> i Jönköpings län?</a:t>
            </a:r>
          </a:p>
        </p:txBody>
      </p:sp>
    </p:spTree>
    <p:extLst>
      <p:ext uri="{BB962C8B-B14F-4D97-AF65-F5344CB8AC3E}">
        <p14:creationId xmlns:p14="http://schemas.microsoft.com/office/powerpoint/2010/main" val="332033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6013E1-DDB4-3BF4-F1C5-D8865296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1" y="2679834"/>
            <a:ext cx="5214938" cy="3600000"/>
          </a:xfrm>
        </p:spPr>
        <p:txBody>
          <a:bodyPr>
            <a:normAutofit/>
          </a:bodyPr>
          <a:lstStyle/>
          <a:p>
            <a:r>
              <a:rPr lang="sv-SE" dirty="0"/>
              <a:t>Sprider information om veckan</a:t>
            </a:r>
          </a:p>
          <a:p>
            <a:r>
              <a:rPr lang="sv-SE" dirty="0"/>
              <a:t>Gemensamt program för veckans aktiviteter</a:t>
            </a:r>
          </a:p>
          <a:p>
            <a:r>
              <a:rPr lang="sv-SE" dirty="0"/>
              <a:t>Webbplats för veckan</a:t>
            </a:r>
          </a:p>
          <a:p>
            <a:r>
              <a:rPr lang="sv-SE" dirty="0"/>
              <a:t>Ordnar profilmaterial</a:t>
            </a:r>
          </a:p>
          <a:p>
            <a:r>
              <a:rPr lang="sv-SE" dirty="0"/>
              <a:t>Utlysning av medel för aktiviteter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72003E8-D43F-35FC-A028-53D46651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r="9590" b="3"/>
          <a:stretch>
            <a:fillRect/>
          </a:stretch>
        </p:blipFill>
        <p:spPr>
          <a:xfrm>
            <a:off x="6155532" y="673269"/>
            <a:ext cx="5110163" cy="5114925"/>
          </a:xfrm>
          <a:prstGeom prst="rect">
            <a:avLst/>
          </a:prstGeo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04E60A4F-8882-5149-2CAA-B7BE1E1B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5214145" cy="1404000"/>
          </a:xfrm>
        </p:spPr>
        <p:txBody>
          <a:bodyPr anchor="t">
            <a:normAutofit fontScale="90000"/>
          </a:bodyPr>
          <a:lstStyle/>
          <a:p>
            <a:r>
              <a:rPr lang="sv-SE" sz="4400" dirty="0"/>
              <a:t>Länsstyrelsen samordnar Orange week</a:t>
            </a:r>
          </a:p>
        </p:txBody>
      </p:sp>
    </p:spTree>
    <p:extLst>
      <p:ext uri="{BB962C8B-B14F-4D97-AF65-F5344CB8AC3E}">
        <p14:creationId xmlns:p14="http://schemas.microsoft.com/office/powerpoint/2010/main" val="272538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24320AC-1280-AAAD-594E-ABA37982E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2" y="1761719"/>
            <a:ext cx="6954838" cy="4042927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Tema samtycke</a:t>
            </a:r>
          </a:p>
          <a:p>
            <a:r>
              <a:rPr lang="sv-SE" dirty="0"/>
              <a:t>Ämnet kan belysas utifrån olika perspektiv och är lika angeläget oavsett målgrupp</a:t>
            </a:r>
          </a:p>
          <a:p>
            <a:r>
              <a:rPr lang="sv-SE" dirty="0"/>
              <a:t>Länsstyrelsen kommer att tipsa om stödmaterial</a:t>
            </a:r>
          </a:p>
          <a:p>
            <a:r>
              <a:rPr lang="sv-SE" dirty="0"/>
              <a:t>Länsstyrelsen kommer att sprida novellsamlingen </a:t>
            </a:r>
            <a:r>
              <a:rPr lang="sv-SE" i="1" dirty="0"/>
              <a:t>Två sidor av sex </a:t>
            </a:r>
            <a:r>
              <a:rPr lang="sv-SE" dirty="0"/>
              <a:t>till lärare i länet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Utlysningen av Länsstyrelsens medel för Orange week – prioritet ansökningar som kopplar till årets fokus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ACEAD50-26BA-2D88-1E09-505278B5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/>
          <a:lstStyle/>
          <a:p>
            <a:r>
              <a:rPr lang="sv-SE" dirty="0"/>
              <a:t>Fokusområde 2026</a:t>
            </a:r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BB072D98-E89C-EE37-21B7-B374087508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441" b="3441"/>
          <a:stretch>
            <a:fillRect/>
          </a:stretch>
        </p:blipFill>
        <p:spPr>
          <a:xfrm>
            <a:off x="7881938" y="0"/>
            <a:ext cx="431006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11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BC90-A20E-2E00-77C6-555D92D8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099F6BA-431B-0078-4EB8-A6D5D662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4" y="1536403"/>
            <a:ext cx="6954838" cy="3600000"/>
          </a:xfrm>
        </p:spPr>
        <p:txBody>
          <a:bodyPr/>
          <a:lstStyle/>
          <a:p>
            <a:r>
              <a:rPr lang="sv-SE" sz="1800" dirty="0"/>
              <a:t>Framtagen av Region Södermanland och Länsstyrelsen i Södermanland</a:t>
            </a:r>
          </a:p>
          <a:p>
            <a:r>
              <a:rPr lang="sv-SE" sz="1800" dirty="0"/>
              <a:t>Riktar sig till ungdomar på högstadiet och gymnasiet</a:t>
            </a:r>
          </a:p>
          <a:p>
            <a:r>
              <a:rPr lang="sv-SE" sz="1800" dirty="0"/>
              <a:t>Ger exempel på situationer där samtycke inte alltid finns, men alltid krävs, och kan användas inom ramen för ordinarie undervisning</a:t>
            </a:r>
          </a:p>
          <a:p>
            <a:r>
              <a:rPr lang="sv-SE" sz="1800" dirty="0"/>
              <a:t>Medföljande lärarhandledning för lärotillfällen under två lektioner</a:t>
            </a:r>
          </a:p>
          <a:p>
            <a:r>
              <a:rPr lang="sv-SE" sz="1800" dirty="0"/>
              <a:t>Kommer att kunna beställas kostnadsfritt tillsammans med övrigt profilmaterial </a:t>
            </a:r>
          </a:p>
          <a:p>
            <a:endParaRPr lang="sv-SE" sz="1800" dirty="0"/>
          </a:p>
          <a:p>
            <a:pPr marL="0" indent="0">
              <a:buNone/>
            </a:pPr>
            <a:r>
              <a:rPr lang="sv-SE" sz="1800" b="1" dirty="0"/>
              <a:t>Sprid ordet om materialet till skolor i länet!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0873421-4D39-C649-C2F2-A7A5CCDE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7" y="592247"/>
            <a:ext cx="6954045" cy="1404000"/>
          </a:xfrm>
        </p:spPr>
        <p:txBody>
          <a:bodyPr/>
          <a:lstStyle/>
          <a:p>
            <a:r>
              <a:rPr lang="sv-SE" dirty="0"/>
              <a:t>Novellsamlingen</a:t>
            </a:r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183BC5BD-27EF-D769-0638-B076882136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871"/>
          <a:stretch>
            <a:fillRect/>
          </a:stretch>
        </p:blipFill>
        <p:spPr>
          <a:xfrm>
            <a:off x="7881938" y="-2"/>
            <a:ext cx="4310062" cy="5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2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8BE7-0D4E-1610-9D60-155274D9E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AF992BA-359E-5AA5-00C0-688DA0C7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2" y="1982624"/>
            <a:ext cx="6493668" cy="3570310"/>
          </a:xfrm>
        </p:spPr>
        <p:txBody>
          <a:bodyPr/>
          <a:lstStyle/>
          <a:p>
            <a:r>
              <a:rPr lang="sv-SE" dirty="0"/>
              <a:t>Vem som helst kan arrangera en aktivitet under Orange </a:t>
            </a:r>
            <a:r>
              <a:rPr lang="sv-SE" dirty="0" err="1"/>
              <a:t>Week</a:t>
            </a:r>
            <a:r>
              <a:rPr lang="sv-SE" dirty="0"/>
              <a:t>!</a:t>
            </a:r>
          </a:p>
          <a:p>
            <a:r>
              <a:rPr lang="sv-SE" dirty="0"/>
              <a:t>Vi hoppas på att många vill arrangera en bredd av aktiviteter för att få med olika perspektiv och nå många olika målgrupper</a:t>
            </a:r>
          </a:p>
          <a:p>
            <a:r>
              <a:rPr lang="sv-SE" dirty="0"/>
              <a:t>Målet är att allmänheten ska uppfatta att Orange </a:t>
            </a:r>
            <a:r>
              <a:rPr lang="sv-SE" dirty="0" err="1"/>
              <a:t>Week</a:t>
            </a:r>
            <a:r>
              <a:rPr lang="sv-SE" dirty="0"/>
              <a:t> pågår och varför</a:t>
            </a:r>
          </a:p>
          <a:p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5D257D33-C6F3-6001-7702-77A8DA50B6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 b="3640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1B80CCA3-3012-68CB-3EED-DF8EB0FA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/>
          <a:lstStyle/>
          <a:p>
            <a:r>
              <a:rPr lang="sv-SE" dirty="0"/>
              <a:t>Arrangera aktiviteter</a:t>
            </a:r>
          </a:p>
        </p:txBody>
      </p:sp>
    </p:spTree>
    <p:extLst>
      <p:ext uri="{BB962C8B-B14F-4D97-AF65-F5344CB8AC3E}">
        <p14:creationId xmlns:p14="http://schemas.microsoft.com/office/powerpoint/2010/main" val="1217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E485-D94B-E8A7-52A4-B5870EAEE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7197ED2-6A24-80EF-33BC-1032FFD8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736370"/>
            <a:ext cx="6954838" cy="3935931"/>
          </a:xfrm>
        </p:spPr>
        <p:txBody>
          <a:bodyPr/>
          <a:lstStyle/>
          <a:p>
            <a:r>
              <a:rPr lang="sv-SE" sz="1800" b="1" dirty="0"/>
              <a:t>Föreläsning</a:t>
            </a:r>
            <a:r>
              <a:rPr lang="sv-SE" sz="1800" dirty="0"/>
              <a:t> om machokultur med </a:t>
            </a:r>
            <a:r>
              <a:rPr lang="sv-SE" sz="1800" dirty="0" err="1"/>
              <a:t>Atilla</a:t>
            </a:r>
            <a:r>
              <a:rPr lang="sv-SE" sz="1800" dirty="0"/>
              <a:t> </a:t>
            </a:r>
            <a:r>
              <a:rPr lang="sv-SE" sz="1800" dirty="0" err="1"/>
              <a:t>Yoldas</a:t>
            </a:r>
            <a:endParaRPr lang="sv-SE" sz="1800" dirty="0"/>
          </a:p>
          <a:p>
            <a:r>
              <a:rPr lang="sv-SE" sz="1800" dirty="0"/>
              <a:t>Gran på offentlig plats att </a:t>
            </a:r>
            <a:r>
              <a:rPr lang="sv-SE" sz="1800" b="1" dirty="0"/>
              <a:t>knyta orangea band </a:t>
            </a:r>
            <a:r>
              <a:rPr lang="sv-SE" sz="1800" dirty="0"/>
              <a:t>i tillsammans med glöggbjudning och </a:t>
            </a:r>
            <a:r>
              <a:rPr lang="sv-SE" sz="1800" b="1" dirty="0"/>
              <a:t>information</a:t>
            </a:r>
            <a:r>
              <a:rPr lang="sv-SE" sz="1800" dirty="0"/>
              <a:t> om våldsområdet</a:t>
            </a:r>
          </a:p>
          <a:p>
            <a:r>
              <a:rPr lang="sv-SE" sz="1800" dirty="0"/>
              <a:t>Socialtjänst tillsammans med kvinnojour på lokalt bibliotek för </a:t>
            </a:r>
            <a:r>
              <a:rPr lang="sv-SE" sz="1800" b="1" dirty="0"/>
              <a:t>informationsspridning och utdelning av material</a:t>
            </a:r>
          </a:p>
          <a:p>
            <a:r>
              <a:rPr lang="sv-SE" sz="1800" b="1" dirty="0"/>
              <a:t>Temavecka</a:t>
            </a:r>
            <a:r>
              <a:rPr lang="sv-SE" sz="1800" dirty="0"/>
              <a:t> med informationsmaterial, pysselhörnor, frukostföreläsning, </a:t>
            </a:r>
            <a:r>
              <a:rPr lang="sv-SE" sz="1800" dirty="0" err="1"/>
              <a:t>musikquiz</a:t>
            </a:r>
            <a:r>
              <a:rPr lang="sv-SE" sz="1800" dirty="0"/>
              <a:t> med frågor på temat</a:t>
            </a:r>
          </a:p>
          <a:p>
            <a:r>
              <a:rPr lang="sv-SE" sz="1800" b="1" dirty="0"/>
              <a:t>Filmvisning</a:t>
            </a:r>
            <a:r>
              <a:rPr lang="sv-SE" sz="1800" dirty="0"/>
              <a:t> med efterföljande diskussion och fika</a:t>
            </a:r>
          </a:p>
          <a:p>
            <a:r>
              <a:rPr lang="sv-SE" sz="1800" b="1" dirty="0"/>
              <a:t>Integrering av temat i ordinarie aktiviteter </a:t>
            </a:r>
            <a:r>
              <a:rPr lang="sv-SE" sz="1800" dirty="0"/>
              <a:t>såsom språkcafé, </a:t>
            </a:r>
            <a:r>
              <a:rPr lang="sv-SE" sz="1800" dirty="0" err="1"/>
              <a:t>Mamiclub</a:t>
            </a:r>
            <a:endParaRPr lang="sv-SE" sz="1800" dirty="0"/>
          </a:p>
          <a:p>
            <a:r>
              <a:rPr lang="sv-SE" sz="1800" b="1" dirty="0"/>
              <a:t>Frukostseminarium</a:t>
            </a:r>
            <a:r>
              <a:rPr lang="sv-SE" sz="1800" dirty="0"/>
              <a:t> om människohandel i länet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D7FA336-51FC-9B82-E21A-8314943428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r="26033"/>
          <a:stretch>
            <a:fillRect/>
          </a:stretch>
        </p:blipFill>
        <p:spPr/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5E950272-58EB-5327-8E39-4801E747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540266"/>
            <a:ext cx="6416675" cy="1404000"/>
          </a:xfrm>
        </p:spPr>
        <p:txBody>
          <a:bodyPr/>
          <a:lstStyle/>
          <a:p>
            <a:r>
              <a:rPr lang="sv-SE" dirty="0"/>
              <a:t>Exempel från 2025</a:t>
            </a:r>
          </a:p>
        </p:txBody>
      </p:sp>
    </p:spTree>
    <p:extLst>
      <p:ext uri="{BB962C8B-B14F-4D97-AF65-F5344CB8AC3E}">
        <p14:creationId xmlns:p14="http://schemas.microsoft.com/office/powerpoint/2010/main" val="20146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62FEC-AC92-7A6E-1A3D-052D4DD33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45B535DD-1DD2-C0E4-3DB7-900D522F1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2209358"/>
            <a:ext cx="7057538" cy="3600000"/>
          </a:xfrm>
        </p:spPr>
        <p:txBody>
          <a:bodyPr/>
          <a:lstStyle/>
          <a:p>
            <a:r>
              <a:rPr lang="sv-SE" sz="1800" dirty="0"/>
              <a:t>Anordna en </a:t>
            </a:r>
            <a:r>
              <a:rPr lang="sv-SE" sz="1800" b="1" dirty="0"/>
              <a:t>manifestation</a:t>
            </a:r>
            <a:r>
              <a:rPr lang="sv-SE" sz="1800" dirty="0"/>
              <a:t> på Orange Day 25 november</a:t>
            </a:r>
          </a:p>
          <a:p>
            <a:r>
              <a:rPr lang="sv-SE" sz="1800" dirty="0"/>
              <a:t>Skylta med </a:t>
            </a:r>
            <a:r>
              <a:rPr lang="sv-SE" sz="1800" b="1" dirty="0"/>
              <a:t>information och orange färg i lokalt skyltfönster </a:t>
            </a:r>
            <a:r>
              <a:rPr lang="sv-SE" sz="1800" dirty="0"/>
              <a:t>på stan</a:t>
            </a:r>
          </a:p>
          <a:p>
            <a:r>
              <a:rPr lang="sv-SE" sz="1800" b="1" dirty="0"/>
              <a:t>Debattartikel</a:t>
            </a:r>
            <a:r>
              <a:rPr lang="sv-SE" sz="1800" dirty="0"/>
              <a:t> i lokal media</a:t>
            </a:r>
          </a:p>
          <a:p>
            <a:r>
              <a:rPr lang="sv-SE" sz="1800" b="1" dirty="0"/>
              <a:t>Utställning om ämnet </a:t>
            </a:r>
            <a:r>
              <a:rPr lang="sv-SE" sz="1800" dirty="0"/>
              <a:t>på lokalt bibliotek</a:t>
            </a:r>
          </a:p>
          <a:p>
            <a:r>
              <a:rPr lang="sv-SE" sz="1800" dirty="0"/>
              <a:t>Bemanna en </a:t>
            </a:r>
            <a:r>
              <a:rPr lang="sv-SE" sz="1800" b="1" dirty="0"/>
              <a:t>monter med profilmaterial och information </a:t>
            </a:r>
            <a:r>
              <a:rPr lang="sv-SE" sz="1800" dirty="0"/>
              <a:t>på stan</a:t>
            </a:r>
          </a:p>
          <a:p>
            <a:r>
              <a:rPr lang="sv-SE" sz="1800" dirty="0"/>
              <a:t>Starta en </a:t>
            </a:r>
            <a:r>
              <a:rPr lang="sv-SE" sz="1800" b="1" dirty="0"/>
              <a:t>insamling</a:t>
            </a:r>
            <a:r>
              <a:rPr lang="sv-SE" sz="1800" dirty="0"/>
              <a:t> till relevant organisation</a:t>
            </a:r>
          </a:p>
          <a:p>
            <a:r>
              <a:rPr lang="sv-SE" sz="1800" b="1" dirty="0"/>
              <a:t>Budskap på infartsskylt </a:t>
            </a:r>
            <a:r>
              <a:rPr lang="sv-SE" sz="1800" dirty="0"/>
              <a:t>till kommunen</a:t>
            </a:r>
          </a:p>
          <a:p>
            <a:r>
              <a:rPr lang="sv-SE" sz="1800" b="1" dirty="0"/>
              <a:t>Bär orange </a:t>
            </a:r>
            <a:r>
              <a:rPr lang="sv-SE" sz="1800" dirty="0"/>
              <a:t>under veckan (kläder, accessoar, armbindel m.m.)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EBE9938-6D6E-6CE2-CC7D-DB10CD11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673269"/>
            <a:ext cx="6954045" cy="1404000"/>
          </a:xfrm>
        </p:spPr>
        <p:txBody>
          <a:bodyPr/>
          <a:lstStyle/>
          <a:p>
            <a:r>
              <a:rPr lang="sv-SE" dirty="0"/>
              <a:t>Exempel på andra aktiviteter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6F0B65DA-1648-F2D9-F9EC-8648B380B3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2244136"/>
      </p:ext>
    </p:extLst>
  </p:cSld>
  <p:clrMapOvr>
    <a:masterClrMapping/>
  </p:clrMapOvr>
</p:sld>
</file>

<file path=ppt/theme/theme1.xml><?xml version="1.0" encoding="utf-8"?>
<a:theme xmlns:a="http://schemas.openxmlformats.org/drawingml/2006/main" name="2_Länsstyrelsen 2023 Formell, lugn &amp; naturlig">
  <a:themeElements>
    <a:clrScheme name="Lst_formell_värdi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3452"/>
      </a:accent1>
      <a:accent2>
        <a:srgbClr val="7BA2B2"/>
      </a:accent2>
      <a:accent3>
        <a:srgbClr val="28607E"/>
      </a:accent3>
      <a:accent4>
        <a:srgbClr val="595954"/>
      </a:accent4>
      <a:accent5>
        <a:srgbClr val="EEEEEE"/>
      </a:accent5>
      <a:accent6>
        <a:srgbClr val="C2AB61"/>
      </a:accent6>
      <a:hlink>
        <a:srgbClr val="28607E"/>
      </a:hlink>
      <a:folHlink>
        <a:srgbClr val="7BA2B2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formell-värdig Jkpg.potx" id="{3F72323C-C922-4709-8048-1BDE441E62B6}" vid="{EE536D33-0567-4E7D-9653-4A88A6B7369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formell-värdig Jkpg</Template>
  <TotalTime>1029</TotalTime>
  <Words>931</Words>
  <Application>Microsoft Office PowerPoint</Application>
  <PresentationFormat>Bredbild</PresentationFormat>
  <Paragraphs>123</Paragraphs>
  <Slides>18</Slides>
  <Notes>18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3" baseType="lpstr">
      <vt:lpstr>Arial</vt:lpstr>
      <vt:lpstr>Calibri</vt:lpstr>
      <vt:lpstr>Open Sans</vt:lpstr>
      <vt:lpstr>Segoe UI Semibold</vt:lpstr>
      <vt:lpstr>2_Länsstyrelsen 2023 Formell, lugn &amp; naturlig</vt:lpstr>
      <vt:lpstr>Informationsträff 5 maj</vt:lpstr>
      <vt:lpstr>Orange Week i världen, Sverige och Jönköpings län</vt:lpstr>
      <vt:lpstr>Varför Orange Week i Jönköpings län?</vt:lpstr>
      <vt:lpstr>Länsstyrelsen samordnar Orange week</vt:lpstr>
      <vt:lpstr>Fokusområde 2026</vt:lpstr>
      <vt:lpstr>Novellsamlingen</vt:lpstr>
      <vt:lpstr>Arrangera aktiviteter</vt:lpstr>
      <vt:lpstr>Exempel från 2025</vt:lpstr>
      <vt:lpstr>Exempel på andra aktiviteter</vt:lpstr>
      <vt:lpstr>Belysning och flaggor</vt:lpstr>
      <vt:lpstr>Tips och råd för att arrangera aktivitet</vt:lpstr>
      <vt:lpstr>Gemensamt program på JäJ (jajkpg.se)</vt:lpstr>
      <vt:lpstr>Beställa profilmaterial</vt:lpstr>
      <vt:lpstr>Utlysning av medel</vt:lpstr>
      <vt:lpstr>Att ansöka om medel för en aktivitet</vt:lpstr>
      <vt:lpstr>Sprid information och program</vt:lpstr>
      <vt:lpstr>Ytterligare information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Lagerkvist Julia</dc:creator>
  <cp:lastModifiedBy>Alm Mårtensson Anna</cp:lastModifiedBy>
  <cp:revision>64</cp:revision>
  <cp:lastPrinted>2026-05-05T07:34:34Z</cp:lastPrinted>
  <dcterms:created xsi:type="dcterms:W3CDTF">2026-04-16T09:20:36Z</dcterms:created>
  <dcterms:modified xsi:type="dcterms:W3CDTF">2026-05-05T13:34:40Z</dcterms:modified>
</cp:coreProperties>
</file>